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80" r:id="rId10"/>
    <p:sldId id="260" r:id="rId11"/>
    <p:sldId id="278" r:id="rId12"/>
    <p:sldId id="256" r:id="rId13"/>
    <p:sldId id="258" r:id="rId14"/>
    <p:sldId id="261" r:id="rId15"/>
    <p:sldId id="263" r:id="rId16"/>
    <p:sldId id="264" r:id="rId17"/>
    <p:sldId id="267" r:id="rId18"/>
    <p:sldId id="266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1114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022F0-A43E-40E6-B808-303CFC999FDF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6B2F4-E81E-4A19-AF45-D5666DC58E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0848"/>
            <a:ext cx="8229600" cy="1143000"/>
          </a:xfrm>
        </p:spPr>
        <p:txBody>
          <a:bodyPr>
            <a:noAutofit/>
          </a:bodyPr>
          <a:lstStyle/>
          <a:p>
            <a:r>
              <a:rPr lang="pt-BR" sz="8000" dirty="0" smtClean="0">
                <a:solidFill>
                  <a:srgbClr val="002060"/>
                </a:solidFill>
              </a:rPr>
              <a:t>OBJETOS DIRETOS</a:t>
            </a:r>
            <a:endParaRPr lang="pt-BR" sz="8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7824" y="4509120"/>
            <a:ext cx="7571184" cy="748680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>
                <a:solidFill>
                  <a:schemeClr val="accent3">
                    <a:lumMod val="50000"/>
                  </a:schemeClr>
                </a:solidFill>
              </a:rPr>
              <a:t>Segunda parte: após </a:t>
            </a:r>
            <a:r>
              <a:rPr lang="pt-BR" b="1" dirty="0" smtClean="0">
                <a:solidFill>
                  <a:schemeClr val="accent3">
                    <a:lumMod val="50000"/>
                  </a:schemeClr>
                </a:solidFill>
              </a:rPr>
              <a:t>infinitivos</a:t>
            </a:r>
            <a:endParaRPr lang="pt-BR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urved Down Arrow 12"/>
          <p:cNvSpPr/>
          <p:nvPr/>
        </p:nvSpPr>
        <p:spPr>
          <a:xfrm>
            <a:off x="6372200" y="3861048"/>
            <a:ext cx="2664296" cy="64807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235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pt-BR" sz="9600" b="1" dirty="0" smtClean="0">
                <a:solidFill>
                  <a:srgbClr val="0070C0"/>
                </a:solidFill>
              </a:rPr>
              <a:t>COMPARE</a:t>
            </a:r>
            <a:endParaRPr lang="pt-BR" sz="9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/>
          <a:lstStyle/>
          <a:p>
            <a:r>
              <a:rPr lang="pt-BR" dirty="0" smtClean="0"/>
              <a:t>Ela/querer encontrar/eu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3568" y="299695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Ela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encontrar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5048" y="5733256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eu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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primeira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pessoa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 </a:t>
            </a:r>
            <a:r>
              <a:rPr lang="en-US" sz="2800" b="1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me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entre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verbos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611721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/>
          <a:lstStyle/>
          <a:p>
            <a:r>
              <a:rPr lang="en-US" dirty="0" err="1" smtClean="0"/>
              <a:t>Eu</a:t>
            </a:r>
            <a:r>
              <a:rPr lang="pt-BR" dirty="0" smtClean="0"/>
              <a:t>/querer </a:t>
            </a:r>
            <a:r>
              <a:rPr lang="en-US" dirty="0" err="1" smtClean="0"/>
              <a:t>ajudar</a:t>
            </a:r>
            <a:r>
              <a:rPr lang="pt-BR" dirty="0"/>
              <a:t>/</a:t>
            </a:r>
            <a:r>
              <a:rPr lang="en-US" dirty="0" smtClean="0"/>
              <a:t>voc</a:t>
            </a:r>
            <a:r>
              <a:rPr lang="pt-BR" dirty="0" smtClean="0"/>
              <a:t>ê.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479715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quero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ajudar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3568" y="299695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Eu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quero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ajudar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você.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5831" y="6021288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você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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segunda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pessoa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 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te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entre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verbos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anose="05000000000000000000" pitchFamily="2" charset="2"/>
              </a:rPr>
              <a:t>          </a:t>
            </a:r>
            <a:r>
              <a:rPr kumimoji="0" lang="en-US" sz="2800" b="0" i="0" u="none" strike="noStrike" kern="1200" cap="none" spc="0" normalizeH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anose="05000000000000000000" pitchFamily="2" charset="2"/>
              </a:rPr>
              <a:t>                                         </a:t>
            </a:r>
            <a:r>
              <a:rPr kumimoji="0" lang="en-US" sz="2800" b="1" i="0" u="none" strike="noStrike" kern="1200" cap="none" spc="0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Wingdings" panose="05000000000000000000" pitchFamily="2" charset="2"/>
              </a:rPr>
              <a:t>voc</a:t>
            </a:r>
            <a:r>
              <a:rPr lang="en-US" sz="28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ê</a:t>
            </a:r>
            <a:r>
              <a:rPr lang="en-US" sz="28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após</a:t>
            </a:r>
            <a:r>
              <a:rPr lang="en-US" sz="28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verbos</a:t>
            </a:r>
            <a:r>
              <a:rPr lang="en-US" sz="28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620688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4400" dirty="0">
                <a:latin typeface="+mj-lt"/>
                <a:ea typeface="+mj-ea"/>
                <a:cs typeface="+mj-cs"/>
              </a:rPr>
              <a:t>O </a:t>
            </a:r>
            <a:r>
              <a:rPr lang="pt-BR" sz="4400" dirty="0" smtClean="0">
                <a:latin typeface="+mj-lt"/>
                <a:ea typeface="+mj-ea"/>
                <a:cs typeface="+mj-cs"/>
              </a:rPr>
              <a:t>professor/não/poder encontrar/eu e a Júlia/hoje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512" y="2780928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4400" dirty="0">
                <a:latin typeface="+mj-lt"/>
                <a:ea typeface="+mj-ea"/>
                <a:cs typeface="+mj-cs"/>
              </a:rPr>
              <a:t>O </a:t>
            </a:r>
            <a:r>
              <a:rPr lang="pt-BR" sz="4400" dirty="0" smtClean="0">
                <a:latin typeface="+mj-lt"/>
                <a:ea typeface="+mj-ea"/>
                <a:cs typeface="+mj-cs"/>
              </a:rPr>
              <a:t>professor não pode encontrar </a:t>
            </a:r>
            <a:r>
              <a:rPr lang="pt-BR" sz="4400" b="1" dirty="0" smtClean="0">
                <a:latin typeface="+mj-lt"/>
                <a:ea typeface="+mj-ea"/>
                <a:cs typeface="+mj-cs"/>
              </a:rPr>
              <a:t>eu e a Júlia hoje.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4797152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4400" dirty="0">
                <a:latin typeface="+mj-lt"/>
                <a:ea typeface="+mj-ea"/>
                <a:cs typeface="+mj-cs"/>
              </a:rPr>
              <a:t>O </a:t>
            </a:r>
            <a:r>
              <a:rPr lang="pt-BR" sz="4400" dirty="0" smtClean="0">
                <a:latin typeface="+mj-lt"/>
                <a:ea typeface="+mj-ea"/>
                <a:cs typeface="+mj-cs"/>
              </a:rPr>
              <a:t>professor não pode </a:t>
            </a:r>
            <a:r>
              <a:rPr lang="pt-BR" sz="4400" b="1" dirty="0" smtClean="0">
                <a:latin typeface="+mj-lt"/>
                <a:ea typeface="+mj-ea"/>
                <a:cs typeface="+mj-cs"/>
              </a:rPr>
              <a:t>nos </a:t>
            </a:r>
            <a:r>
              <a:rPr lang="pt-BR" sz="4400" dirty="0" smtClean="0">
                <a:latin typeface="+mj-lt"/>
                <a:ea typeface="+mj-ea"/>
                <a:cs typeface="+mj-cs"/>
              </a:rPr>
              <a:t>encontrar hoje.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01615" y="6281936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eu</a:t>
            </a:r>
            <a:r>
              <a:rPr lang="en-US" sz="28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e a </a:t>
            </a:r>
            <a:r>
              <a:rPr lang="en-US" sz="280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Júlia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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primeira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pessoa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800" b="1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nós</a:t>
            </a:r>
            <a:r>
              <a:rPr lang="en-US" sz="2800" b="1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 </a:t>
            </a:r>
            <a:r>
              <a:rPr lang="en-US" sz="2800" b="1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nos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entre </a:t>
            </a:r>
            <a:r>
              <a:rPr lang="en-US" sz="28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verbos</a:t>
            </a:r>
            <a:r>
              <a:rPr lang="en-US" sz="28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620688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dirty="0" smtClean="0">
                <a:latin typeface="+mj-lt"/>
                <a:ea typeface="+mj-ea"/>
                <a:cs typeface="+mj-cs"/>
              </a:rPr>
              <a:t>O professor/não/poder encontrar</a:t>
            </a:r>
            <a:r>
              <a:rPr lang="pt-BR" sz="2800" dirty="0" smtClean="0"/>
              <a:t>/ a Júlia e o Tiago/ hoje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844824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dirty="0" smtClean="0">
                <a:latin typeface="+mj-lt"/>
                <a:ea typeface="+mj-ea"/>
                <a:cs typeface="+mj-cs"/>
              </a:rPr>
              <a:t>O professor não pode encontrar </a:t>
            </a:r>
            <a:r>
              <a:rPr lang="pt-BR" sz="2800" b="1" dirty="0" smtClean="0">
                <a:latin typeface="+mj-lt"/>
                <a:ea typeface="+mj-ea"/>
                <a:cs typeface="+mj-cs"/>
              </a:rPr>
              <a:t>a Júlia e o Tiago </a:t>
            </a:r>
            <a:r>
              <a:rPr lang="pt-BR" sz="2800" dirty="0" smtClean="0">
                <a:latin typeface="+mj-lt"/>
                <a:ea typeface="+mj-ea"/>
                <a:cs typeface="+mj-cs"/>
              </a:rPr>
              <a:t>hoje</a:t>
            </a:r>
            <a:r>
              <a:rPr lang="pt-BR" sz="4400" dirty="0" smtClean="0"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79512" y="4725144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600" dirty="0" smtClean="0">
                <a:latin typeface="+mj-lt"/>
                <a:ea typeface="+mj-ea"/>
                <a:cs typeface="+mj-cs"/>
              </a:rPr>
              <a:t>O professor não pode </a:t>
            </a:r>
            <a:r>
              <a:rPr lang="pt-BR" sz="36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encontrá-los</a:t>
            </a:r>
            <a:r>
              <a:rPr lang="pt-BR" sz="3600" b="1" dirty="0" smtClean="0">
                <a:latin typeface="+mj-lt"/>
                <a:ea typeface="+mj-ea"/>
                <a:cs typeface="+mj-cs"/>
              </a:rPr>
              <a:t> </a:t>
            </a:r>
            <a:r>
              <a:rPr lang="pt-BR" sz="3600" dirty="0" smtClean="0">
                <a:latin typeface="+mj-lt"/>
                <a:ea typeface="+mj-ea"/>
                <a:cs typeface="+mj-cs"/>
              </a:rPr>
              <a:t>hoje.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55576" y="3501008"/>
            <a:ext cx="3240360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Júlia e Tiago = eles = os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83968" y="3573016"/>
            <a:ext cx="3816424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= depois de infinitivo: </a:t>
            </a:r>
            <a:r>
              <a:rPr lang="pt-BR" sz="24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los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Multiply 1"/>
          <p:cNvSpPr/>
          <p:nvPr/>
        </p:nvSpPr>
        <p:spPr>
          <a:xfrm>
            <a:off x="3491880" y="3717032"/>
            <a:ext cx="432048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1615" y="6281936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 </a:t>
            </a:r>
            <a:r>
              <a:rPr lang="en-US" sz="200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Júlia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e o Tiago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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terceira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pessoa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b="1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eles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 </a:t>
            </a:r>
            <a:r>
              <a:rPr lang="en-US" sz="2000" b="1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los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após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no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infinitivo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  <p:bldP spid="8" grpId="0"/>
      <p:bldP spid="2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48680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dirty="0" smtClean="0">
                <a:latin typeface="+mj-lt"/>
                <a:ea typeface="+mj-ea"/>
                <a:cs typeface="+mj-cs"/>
              </a:rPr>
              <a:t>Eu</a:t>
            </a:r>
            <a:r>
              <a:rPr lang="pt-BR" sz="2800" dirty="0" smtClean="0"/>
              <a:t>/querer ajudar/o Tiago.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1844824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dirty="0" smtClean="0">
                <a:latin typeface="+mj-lt"/>
                <a:ea typeface="+mj-ea"/>
                <a:cs typeface="+mj-cs"/>
              </a:rPr>
              <a:t>Eu quero ajudar </a:t>
            </a:r>
            <a:r>
              <a:rPr lang="pt-BR" sz="2800" b="1" dirty="0" smtClean="0">
                <a:latin typeface="+mj-lt"/>
                <a:ea typeface="+mj-ea"/>
                <a:cs typeface="+mj-cs"/>
              </a:rPr>
              <a:t>o Tiago.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31640" y="4797152"/>
            <a:ext cx="6624736" cy="96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600" dirty="0" smtClean="0">
                <a:latin typeface="+mj-lt"/>
                <a:ea typeface="+mj-ea"/>
                <a:cs typeface="+mj-cs"/>
              </a:rPr>
              <a:t>Eu quero </a:t>
            </a:r>
            <a:r>
              <a:rPr lang="pt-BR" sz="3600" b="1" dirty="0" smtClean="0">
                <a:latin typeface="+mj-lt"/>
                <a:ea typeface="+mj-ea"/>
                <a:cs typeface="+mj-cs"/>
              </a:rPr>
              <a:t>ajudá-lo.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608" y="3501008"/>
            <a:ext cx="3240360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Tiago = ele =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067944" y="3501008"/>
            <a:ext cx="3816424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depois de infinitivo: </a:t>
            </a:r>
            <a:r>
              <a:rPr lang="pt-BR" sz="24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lo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2348880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dirty="0" smtClean="0">
                <a:latin typeface="+mj-lt"/>
                <a:ea typeface="+mj-ea"/>
                <a:cs typeface="+mj-cs"/>
              </a:rPr>
              <a:t>Eu quero ajudar </a:t>
            </a:r>
            <a:r>
              <a:rPr lang="pt-BR" sz="2800" b="1" dirty="0" smtClean="0">
                <a:latin typeface="+mj-lt"/>
                <a:ea typeface="+mj-ea"/>
                <a:cs typeface="+mj-cs"/>
              </a:rPr>
              <a:t>a Júlia.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43608" y="3933056"/>
            <a:ext cx="3240360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Júlia = ela =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067944" y="3861048"/>
            <a:ext cx="3816424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depois de infinitivo: </a:t>
            </a:r>
            <a:r>
              <a:rPr lang="pt-BR" sz="24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la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309827" y="5250015"/>
            <a:ext cx="6624736" cy="96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600" dirty="0" smtClean="0">
                <a:latin typeface="+mj-lt"/>
                <a:ea typeface="+mj-ea"/>
                <a:cs typeface="+mj-cs"/>
              </a:rPr>
              <a:t>Eu quero </a:t>
            </a:r>
            <a:r>
              <a:rPr lang="pt-BR" sz="3600" b="1" dirty="0" smtClean="0">
                <a:latin typeface="+mj-lt"/>
                <a:ea typeface="+mj-ea"/>
                <a:cs typeface="+mj-cs"/>
              </a:rPr>
              <a:t>ajudá-la.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69776" y="6021288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 Tiago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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terceira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pessoa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b="1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ele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 </a:t>
            </a:r>
            <a:r>
              <a:rPr lang="en-US" sz="2000" b="1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lo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após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no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infinitivo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3129" y="6352248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a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Júlia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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terceira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pessoa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b="1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ela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 </a:t>
            </a:r>
            <a:r>
              <a:rPr lang="en-US" sz="2000" b="1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la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após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no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infinitivo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5" name="Multiply 14"/>
          <p:cNvSpPr/>
          <p:nvPr/>
        </p:nvSpPr>
        <p:spPr>
          <a:xfrm>
            <a:off x="3330116" y="3659956"/>
            <a:ext cx="432048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y 15"/>
          <p:cNvSpPr/>
          <p:nvPr/>
        </p:nvSpPr>
        <p:spPr>
          <a:xfrm>
            <a:off x="3249797" y="4125569"/>
            <a:ext cx="432048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48680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dirty="0" smtClean="0">
                <a:latin typeface="+mj-lt"/>
                <a:ea typeface="+mj-ea"/>
                <a:cs typeface="+mj-cs"/>
              </a:rPr>
              <a:t>Eu</a:t>
            </a:r>
            <a:r>
              <a:rPr lang="pt-BR" sz="2800" dirty="0" smtClean="0"/>
              <a:t>/gostar de ouvir/os Beatles.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1916832"/>
            <a:ext cx="896448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800" dirty="0" smtClean="0">
                <a:latin typeface="+mj-lt"/>
                <a:ea typeface="+mj-ea"/>
                <a:cs typeface="+mj-cs"/>
              </a:rPr>
              <a:t>Eu gosto de ouvir </a:t>
            </a:r>
            <a:r>
              <a:rPr lang="pt-BR" sz="2800" b="1" dirty="0" smtClean="0">
                <a:latin typeface="+mj-lt"/>
                <a:ea typeface="+mj-ea"/>
                <a:cs typeface="+mj-cs"/>
              </a:rPr>
              <a:t>os Beatles.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31640" y="4797152"/>
            <a:ext cx="6624736" cy="965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600" dirty="0" smtClean="0">
                <a:latin typeface="+mj-lt"/>
                <a:ea typeface="+mj-ea"/>
                <a:cs typeface="+mj-cs"/>
              </a:rPr>
              <a:t>Eu gosto de </a:t>
            </a:r>
            <a:r>
              <a:rPr lang="pt-BR" sz="3600" b="1" dirty="0" smtClean="0">
                <a:latin typeface="+mj-lt"/>
                <a:ea typeface="+mj-ea"/>
                <a:cs typeface="+mj-cs"/>
              </a:rPr>
              <a:t>ouvi-los.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608" y="3501008"/>
            <a:ext cx="3240360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 Beatles = eles = os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067944" y="3501008"/>
            <a:ext cx="3816424" cy="749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depois de infinitivo: </a:t>
            </a:r>
            <a:r>
              <a:rPr lang="pt-BR" sz="24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los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69776" y="6021288"/>
            <a:ext cx="842493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sz="200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Beatles 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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terceira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pessoa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b="1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eles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 </a:t>
            </a:r>
            <a:r>
              <a:rPr lang="en-US" sz="2000" b="1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los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após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verbo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 no </a:t>
            </a:r>
            <a:r>
              <a:rPr lang="en-US" sz="2000" noProof="0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infinitivo</a:t>
            </a:r>
            <a:r>
              <a:rPr lang="en-US" sz="20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0" name="Multiply 9"/>
          <p:cNvSpPr/>
          <p:nvPr/>
        </p:nvSpPr>
        <p:spPr>
          <a:xfrm>
            <a:off x="3635896" y="3659956"/>
            <a:ext cx="432048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  <p:bldP spid="9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40966"/>
          </a:xfrm>
        </p:spPr>
        <p:txBody>
          <a:bodyPr/>
          <a:lstStyle/>
          <a:p>
            <a:r>
              <a:rPr lang="pt-BR" dirty="0" smtClean="0"/>
              <a:t>O que eles vão fazer com o bolo?</a:t>
            </a:r>
            <a:endParaRPr lang="en-US" dirty="0"/>
          </a:p>
        </p:txBody>
      </p:sp>
      <p:pic>
        <p:nvPicPr>
          <p:cNvPr id="1026" name="Picture 2" descr="https://encrypted-tbn1.gstatic.com/images?q=tbn:ANd9GcSYNbSyYDXzl_HM9soC5VRXaIXrmM06i-_zi9QuxyFB1BAKZtmhJ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196752"/>
            <a:ext cx="2400300" cy="1905000"/>
          </a:xfrm>
          <a:prstGeom prst="rect">
            <a:avLst/>
          </a:prstGeom>
          <a:noFill/>
        </p:spPr>
      </p:pic>
      <p:pic>
        <p:nvPicPr>
          <p:cNvPr id="1028" name="Picture 4" descr="http://www.daniavelino.com.br/blog/uploaded_images/eu_confeiteira-7517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89040"/>
            <a:ext cx="1944216" cy="1458163"/>
          </a:xfrm>
          <a:prstGeom prst="rect">
            <a:avLst/>
          </a:prstGeom>
          <a:noFill/>
        </p:spPr>
      </p:pic>
      <p:pic>
        <p:nvPicPr>
          <p:cNvPr id="1030" name="Picture 6" descr="https://prontuarioidmed.websiteseguro.com/imagens/image/Nutricao/receita_crianca_diabet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1" y="3573016"/>
            <a:ext cx="1154142" cy="1728192"/>
          </a:xfrm>
          <a:prstGeom prst="rect">
            <a:avLst/>
          </a:prstGeom>
          <a:noFill/>
        </p:spPr>
      </p:pic>
      <p:pic>
        <p:nvPicPr>
          <p:cNvPr id="1032" name="Picture 8" descr="http://www.cpt.com.br/imagens/enviadas/materias/materia10029/16.treinamento-garcom-cursos-cp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573016"/>
            <a:ext cx="2001608" cy="1525754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83568" y="5445224"/>
            <a:ext cx="1656184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Paula</a:t>
            </a:r>
            <a:r>
              <a:rPr lang="pt-BR" sz="2000" dirty="0" smtClean="0"/>
              <a:t>/decorar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707904" y="5445224"/>
            <a:ext cx="1656184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Carol</a:t>
            </a:r>
            <a:r>
              <a:rPr lang="pt-BR" sz="2000" dirty="0" smtClean="0"/>
              <a:t>/comer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660232" y="5373216"/>
            <a:ext cx="1656184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pt-BR" sz="2000" noProof="0" dirty="0" smtClean="0">
                <a:latin typeface="+mj-lt"/>
                <a:ea typeface="+mj-ea"/>
                <a:cs typeface="+mj-cs"/>
              </a:rPr>
              <a:t>O garçom</a:t>
            </a:r>
            <a:r>
              <a:rPr lang="pt-BR" sz="2000" dirty="0" smtClean="0"/>
              <a:t>/servir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39552" y="6093296"/>
            <a:ext cx="237626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Paula</a:t>
            </a:r>
            <a:r>
              <a:rPr lang="pt-BR" sz="2000" noProof="0" dirty="0"/>
              <a:t> </a:t>
            </a:r>
            <a:r>
              <a:rPr lang="pt-BR" sz="2000" noProof="0" dirty="0" smtClean="0"/>
              <a:t>vai decorá-lo.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419872" y="6093296"/>
            <a:ext cx="237626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Carol vai comê-lo.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372200" y="6021288"/>
            <a:ext cx="237626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garçom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vai servi-lo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5436096" y="260648"/>
            <a:ext cx="3707904" cy="940966"/>
          </a:xfrm>
        </p:spPr>
        <p:txBody>
          <a:bodyPr/>
          <a:lstStyle/>
          <a:p>
            <a:r>
              <a:rPr lang="pt-BR" b="1" smtClean="0"/>
              <a:t>ORTOGRAFIA</a:t>
            </a:r>
            <a:endParaRPr lang="en-US" b="1" dirty="0"/>
          </a:p>
        </p:txBody>
      </p:sp>
      <p:sp>
        <p:nvSpPr>
          <p:cNvPr id="17" name="Title 15"/>
          <p:cNvSpPr txBox="1">
            <a:spLocks/>
          </p:cNvSpPr>
          <p:nvPr/>
        </p:nvSpPr>
        <p:spPr>
          <a:xfrm>
            <a:off x="2339752" y="1412776"/>
            <a:ext cx="5832648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Paula vai decorar o bolo.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15"/>
          <p:cNvSpPr txBox="1">
            <a:spLocks/>
          </p:cNvSpPr>
          <p:nvPr/>
        </p:nvSpPr>
        <p:spPr>
          <a:xfrm>
            <a:off x="2339752" y="5085184"/>
            <a:ext cx="5832648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garçom vai servir o bolo.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15"/>
          <p:cNvSpPr txBox="1">
            <a:spLocks/>
          </p:cNvSpPr>
          <p:nvPr/>
        </p:nvSpPr>
        <p:spPr>
          <a:xfrm>
            <a:off x="251520" y="1412776"/>
            <a:ext cx="1152128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Title 15"/>
          <p:cNvSpPr txBox="1">
            <a:spLocks/>
          </p:cNvSpPr>
          <p:nvPr/>
        </p:nvSpPr>
        <p:spPr>
          <a:xfrm>
            <a:off x="179512" y="3356992"/>
            <a:ext cx="1152128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itle 15"/>
          <p:cNvSpPr txBox="1">
            <a:spLocks/>
          </p:cNvSpPr>
          <p:nvPr/>
        </p:nvSpPr>
        <p:spPr>
          <a:xfrm>
            <a:off x="2348136" y="3437384"/>
            <a:ext cx="5832648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Carol vai comer o bolo.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3" name="Title 15"/>
          <p:cNvSpPr txBox="1">
            <a:spLocks/>
          </p:cNvSpPr>
          <p:nvPr/>
        </p:nvSpPr>
        <p:spPr>
          <a:xfrm>
            <a:off x="251520" y="5085184"/>
            <a:ext cx="1152128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dirty="0" smtClean="0">
                <a:latin typeface="+mj-lt"/>
                <a:ea typeface="+mj-ea"/>
                <a:cs typeface="+mj-cs"/>
              </a:rPr>
              <a:t>IR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4" name="Title 15"/>
          <p:cNvSpPr txBox="1">
            <a:spLocks/>
          </p:cNvSpPr>
          <p:nvPr/>
        </p:nvSpPr>
        <p:spPr>
          <a:xfrm>
            <a:off x="4644008" y="2348880"/>
            <a:ext cx="201622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dirty="0" smtClean="0">
                <a:latin typeface="+mj-lt"/>
                <a:ea typeface="+mj-ea"/>
                <a:cs typeface="+mj-cs"/>
              </a:rPr>
              <a:t>decor</a:t>
            </a:r>
            <a:r>
              <a:rPr lang="pt-BR" sz="2400" b="1" dirty="0" smtClean="0">
                <a:latin typeface="+mj-lt"/>
                <a:ea typeface="+mj-ea"/>
                <a:cs typeface="+mj-cs"/>
              </a:rPr>
              <a:t>ar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Title 15"/>
          <p:cNvSpPr txBox="1">
            <a:spLocks/>
          </p:cNvSpPr>
          <p:nvPr/>
        </p:nvSpPr>
        <p:spPr>
          <a:xfrm>
            <a:off x="6804248" y="234888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 smtClean="0">
                <a:latin typeface="+mj-lt"/>
                <a:ea typeface="+mj-ea"/>
                <a:cs typeface="+mj-cs"/>
              </a:rPr>
              <a:t>-lo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6" name="Multiply 25"/>
          <p:cNvSpPr/>
          <p:nvPr/>
        </p:nvSpPr>
        <p:spPr>
          <a:xfrm>
            <a:off x="5940152" y="2420888"/>
            <a:ext cx="360040" cy="36004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8" name="Minus 27"/>
          <p:cNvSpPr/>
          <p:nvPr/>
        </p:nvSpPr>
        <p:spPr>
          <a:xfrm rot="18604980">
            <a:off x="5960611" y="2373061"/>
            <a:ext cx="112461" cy="10582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5"/>
          <p:cNvSpPr txBox="1">
            <a:spLocks/>
          </p:cNvSpPr>
          <p:nvPr/>
        </p:nvSpPr>
        <p:spPr>
          <a:xfrm>
            <a:off x="4716016" y="4509120"/>
            <a:ext cx="201622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dirty="0" smtClean="0">
                <a:latin typeface="+mj-lt"/>
                <a:ea typeface="+mj-ea"/>
                <a:cs typeface="+mj-cs"/>
              </a:rPr>
              <a:t>com</a:t>
            </a:r>
            <a:r>
              <a:rPr lang="pt-BR" sz="2400" b="1" dirty="0" smtClean="0">
                <a:latin typeface="+mj-lt"/>
                <a:ea typeface="+mj-ea"/>
                <a:cs typeface="+mj-cs"/>
              </a:rPr>
              <a:t>er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Title 15"/>
          <p:cNvSpPr txBox="1">
            <a:spLocks/>
          </p:cNvSpPr>
          <p:nvPr/>
        </p:nvSpPr>
        <p:spPr>
          <a:xfrm>
            <a:off x="7020272" y="4509120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 smtClean="0">
                <a:latin typeface="+mj-lt"/>
                <a:ea typeface="+mj-ea"/>
                <a:cs typeface="+mj-cs"/>
              </a:rPr>
              <a:t>-lo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" name="Title 15"/>
          <p:cNvSpPr txBox="1">
            <a:spLocks/>
          </p:cNvSpPr>
          <p:nvPr/>
        </p:nvSpPr>
        <p:spPr>
          <a:xfrm>
            <a:off x="7164288" y="6093296"/>
            <a:ext cx="6480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 smtClean="0">
                <a:latin typeface="+mj-lt"/>
                <a:ea typeface="+mj-ea"/>
                <a:cs typeface="+mj-cs"/>
              </a:rPr>
              <a:t>-lo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Multiply 31"/>
          <p:cNvSpPr/>
          <p:nvPr/>
        </p:nvSpPr>
        <p:spPr>
          <a:xfrm>
            <a:off x="5940152" y="4581128"/>
            <a:ext cx="360040" cy="36004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3" name="Chevron 32"/>
          <p:cNvSpPr/>
          <p:nvPr/>
        </p:nvSpPr>
        <p:spPr>
          <a:xfrm rot="16200000">
            <a:off x="5904148" y="4473116"/>
            <a:ext cx="72008" cy="14401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Title 15"/>
          <p:cNvSpPr txBox="1">
            <a:spLocks/>
          </p:cNvSpPr>
          <p:nvPr/>
        </p:nvSpPr>
        <p:spPr>
          <a:xfrm>
            <a:off x="5148064" y="6093296"/>
            <a:ext cx="1584176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noProof="0" dirty="0" smtClean="0">
                <a:latin typeface="+mj-lt"/>
                <a:ea typeface="+mj-ea"/>
                <a:cs typeface="+mj-cs"/>
              </a:rPr>
              <a:t>serv</a:t>
            </a:r>
            <a:r>
              <a:rPr lang="pt-BR" sz="2400" b="1" noProof="0" dirty="0" smtClean="0">
                <a:latin typeface="+mj-lt"/>
                <a:ea typeface="+mj-ea"/>
                <a:cs typeface="+mj-cs"/>
              </a:rPr>
              <a:t>ir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Multiply 34"/>
          <p:cNvSpPr/>
          <p:nvPr/>
        </p:nvSpPr>
        <p:spPr>
          <a:xfrm>
            <a:off x="6084168" y="6165304"/>
            <a:ext cx="360040" cy="36004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16016" y="3645024"/>
            <a:ext cx="3888432" cy="57606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292080" y="5229200"/>
            <a:ext cx="3744416" cy="57606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499992" y="1628800"/>
            <a:ext cx="3888432" cy="57606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bg2">
                    <a:lumMod val="75000"/>
                  </a:schemeClr>
                </a:solidFill>
              </a:ln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31940" y="1526493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/>
              <a:t>     decorá-lo</a:t>
            </a:r>
            <a:endParaRPr lang="en-US" sz="4400" dirty="0"/>
          </a:p>
        </p:txBody>
      </p:sp>
      <p:sp>
        <p:nvSpPr>
          <p:cNvPr id="40" name="TextBox 39"/>
          <p:cNvSpPr txBox="1"/>
          <p:nvPr/>
        </p:nvSpPr>
        <p:spPr>
          <a:xfrm>
            <a:off x="4175956" y="3512631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/>
              <a:t>     comê-lo.</a:t>
            </a:r>
            <a:endParaRPr lang="en-US" sz="4400" dirty="0"/>
          </a:p>
        </p:txBody>
      </p:sp>
      <p:sp>
        <p:nvSpPr>
          <p:cNvPr id="41" name="TextBox 40"/>
          <p:cNvSpPr txBox="1"/>
          <p:nvPr/>
        </p:nvSpPr>
        <p:spPr>
          <a:xfrm>
            <a:off x="4860032" y="5135079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/>
              <a:t>     servi-lo.</a:t>
            </a:r>
            <a:endParaRPr lang="en-US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 animBg="1"/>
      <p:bldP spid="28" grpId="0" animBg="1"/>
      <p:bldP spid="29" grpId="0"/>
      <p:bldP spid="30" grpId="0"/>
      <p:bldP spid="31" grpId="0"/>
      <p:bldP spid="32" grpId="0" animBg="1"/>
      <p:bldP spid="33" grpId="0" animBg="1"/>
      <p:bldP spid="34" grpId="0"/>
      <p:bldP spid="35" grpId="0" animBg="1"/>
      <p:bldP spid="38" grpId="0" animBg="1"/>
      <p:bldP spid="39" grpId="0" animBg="1"/>
      <p:bldP spid="37" grpId="0" animBg="1"/>
      <p:bldP spid="36" grpId="0"/>
      <p:bldP spid="40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40966"/>
          </a:xfrm>
        </p:spPr>
        <p:txBody>
          <a:bodyPr>
            <a:normAutofit/>
          </a:bodyPr>
          <a:lstStyle/>
          <a:p>
            <a:r>
              <a:rPr lang="pt-BR" sz="3600" dirty="0" smtClean="0"/>
              <a:t>O que eles vão com o álbum do Daft Punk?</a:t>
            </a:r>
            <a:endParaRPr lang="en-US" sz="3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7544" y="5661248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Mariana</a:t>
            </a:r>
            <a:r>
              <a:rPr lang="pt-BR" sz="2000" dirty="0" smtClean="0"/>
              <a:t>/comprar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516216" y="5805264"/>
            <a:ext cx="237626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Carlos</a:t>
            </a:r>
            <a:r>
              <a:rPr lang="pt-BR" sz="2000" dirty="0" smtClean="0"/>
              <a:t>/ouvir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Picture 2" descr="https://encrypted-tbn0.gstatic.com/images?q=tbn:ANd9GcSqg0oaWFa077CNGaKCoFWYyvyojC210vn0cLez-eRs05BqpzNXrbOpVt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340768"/>
            <a:ext cx="2133600" cy="2133601"/>
          </a:xfrm>
          <a:prstGeom prst="rect">
            <a:avLst/>
          </a:prstGeom>
          <a:noFill/>
        </p:spPr>
      </p:pic>
      <p:pic>
        <p:nvPicPr>
          <p:cNvPr id="21508" name="Picture 4" descr="http://www.andaluciaenruta.com/wp-content/uploads/2009/10/tiendas-grana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149080"/>
            <a:ext cx="2016224" cy="1409353"/>
          </a:xfrm>
          <a:prstGeom prst="rect">
            <a:avLst/>
          </a:prstGeom>
          <a:noFill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077072"/>
            <a:ext cx="2499262" cy="1494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3635896" y="5733256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 Amazon</a:t>
            </a:r>
            <a:r>
              <a:rPr lang="pt-BR" sz="2000" dirty="0" smtClean="0"/>
              <a:t>/vender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11" name="Picture 7" descr="http://mundodasdicas.com.br/wp-content/uploads/2012/03/ouvir-musicas-gratis-sit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005064"/>
            <a:ext cx="2261679" cy="15095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55976" y="3854722"/>
            <a:ext cx="194421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4427984" y="2132856"/>
            <a:ext cx="244827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188640"/>
            <a:ext cx="7776864" cy="1143000"/>
          </a:xfrm>
        </p:spPr>
        <p:txBody>
          <a:bodyPr/>
          <a:lstStyle/>
          <a:p>
            <a:r>
              <a:rPr lang="pt-BR" b="1" dirty="0" smtClean="0"/>
              <a:t>Observe as seguintes frases: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093"/>
            <a:ext cx="8229600" cy="4525963"/>
          </a:xfrm>
        </p:spPr>
        <p:txBody>
          <a:bodyPr/>
          <a:lstStyle/>
          <a:p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O professor quer ajudar a nossa turma.</a:t>
            </a:r>
          </a:p>
          <a:p>
            <a:endParaRPr lang="pt-BR" dirty="0"/>
          </a:p>
          <a:p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O professor quer ajudar o Joaquim.</a:t>
            </a:r>
            <a:endParaRPr lang="pt-BR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75656" y="4939056"/>
            <a:ext cx="777686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i="1" dirty="0" smtClean="0">
                <a:solidFill>
                  <a:srgbClr val="FF0000"/>
                </a:solidFill>
              </a:rPr>
              <a:t>Quais são os objetos diretos?</a:t>
            </a:r>
            <a:endParaRPr lang="pt-BR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52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968552"/>
          </a:xfrm>
        </p:spPr>
        <p:txBody>
          <a:bodyPr>
            <a:normAutofit fontScale="92500"/>
          </a:bodyPr>
          <a:lstStyle/>
          <a:p>
            <a:pPr algn="just"/>
            <a:r>
              <a:rPr lang="pt-BR" b="1" dirty="0" smtClean="0"/>
              <a:t>A Luana e o Mateus são meus melhores amigos.</a:t>
            </a:r>
          </a:p>
          <a:p>
            <a:pPr algn="just">
              <a:buNone/>
            </a:pPr>
            <a:r>
              <a:rPr lang="pt-BR" b="1" dirty="0" smtClean="0"/>
              <a:t>Eu conheço bem</a:t>
            </a:r>
          </a:p>
          <a:p>
            <a:pPr algn="just"/>
            <a:endParaRPr lang="pt-BR" dirty="0"/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b="1" dirty="0" smtClean="0"/>
              <a:t>É sempre bom ir à casa da minha vó. Adorei visitar</a:t>
            </a:r>
          </a:p>
          <a:p>
            <a:pPr algn="just"/>
            <a:endParaRPr lang="pt-BR" dirty="0"/>
          </a:p>
          <a:p>
            <a:pPr algn="just"/>
            <a:r>
              <a:rPr lang="pt-BR" b="1" dirty="0" smtClean="0"/>
              <a:t>Você não gosta deles porque eles não convidaram para a festa</a:t>
            </a:r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19670349">
            <a:off x="822860" y="1405218"/>
            <a:ext cx="638658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20231694">
            <a:off x="464678" y="3845975"/>
            <a:ext cx="2239701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v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isitá-la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231694">
            <a:off x="305411" y="5436756"/>
            <a:ext cx="787543" cy="436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te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411760" y="116632"/>
            <a:ext cx="6624736" cy="861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</a:pPr>
            <a:r>
              <a:rPr kumimoji="0" lang="pt-BR" sz="54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Cadê o objeto direto?</a:t>
            </a:r>
            <a:endParaRPr kumimoji="0" lang="en-US" sz="5400" b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2060"/>
                </a:solidFill>
              </a:rPr>
              <a:t>Hora de falar!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pt-BR" dirty="0" smtClean="0"/>
          </a:p>
          <a:p>
            <a:r>
              <a:rPr lang="pt-BR" dirty="0" smtClean="0"/>
              <a:t>Qual foi a última </a:t>
            </a:r>
            <a:r>
              <a:rPr lang="pt-BR" dirty="0" smtClean="0">
                <a:solidFill>
                  <a:srgbClr val="FF0000"/>
                </a:solidFill>
              </a:rPr>
              <a:t>peça de roupa </a:t>
            </a:r>
            <a:r>
              <a:rPr lang="pt-BR" dirty="0" smtClean="0"/>
              <a:t>que você comprou?</a:t>
            </a:r>
          </a:p>
          <a:p>
            <a:endParaRPr lang="pt-BR" dirty="0" smtClean="0"/>
          </a:p>
          <a:p>
            <a:r>
              <a:rPr lang="pt-BR" dirty="0" smtClean="0"/>
              <a:t>Onde você normalmente compra roupas?</a:t>
            </a:r>
          </a:p>
          <a:p>
            <a:endParaRPr lang="pt-BR" dirty="0" smtClean="0"/>
          </a:p>
          <a:p>
            <a:r>
              <a:rPr lang="pt-BR" dirty="0" smtClean="0"/>
              <a:t>Onde você comprou seus sapatos?</a:t>
            </a:r>
          </a:p>
          <a:p>
            <a:endParaRPr lang="pt-BR" dirty="0" smtClean="0"/>
          </a:p>
          <a:p>
            <a:r>
              <a:rPr lang="pt-BR" dirty="0" smtClean="0"/>
              <a:t>Você tem problemas para </a:t>
            </a:r>
            <a:r>
              <a:rPr lang="pt-BR" dirty="0" smtClean="0">
                <a:solidFill>
                  <a:srgbClr val="FF0000"/>
                </a:solidFill>
              </a:rPr>
              <a:t>emprestar</a:t>
            </a:r>
            <a:r>
              <a:rPr lang="pt-BR" dirty="0" smtClean="0"/>
              <a:t> suas roupas?</a:t>
            </a:r>
          </a:p>
          <a:p>
            <a:endParaRPr lang="pt-BR" dirty="0" smtClean="0"/>
          </a:p>
          <a:p>
            <a:r>
              <a:rPr lang="pt-BR" dirty="0" smtClean="0"/>
              <a:t>Você costuma </a:t>
            </a:r>
            <a:r>
              <a:rPr lang="pt-BR" dirty="0" smtClean="0">
                <a:solidFill>
                  <a:srgbClr val="FF0000"/>
                </a:solidFill>
              </a:rPr>
              <a:t>experimentar</a:t>
            </a:r>
            <a:r>
              <a:rPr lang="pt-BR" dirty="0" smtClean="0"/>
              <a:t> as roupas que você compra?</a:t>
            </a:r>
          </a:p>
          <a:p>
            <a:endParaRPr lang="pt-BR" dirty="0" smtClean="0"/>
          </a:p>
          <a:p>
            <a:r>
              <a:rPr lang="pt-BR" dirty="0" smtClean="0"/>
              <a:t>Quem passa as roupas na sua casa?</a:t>
            </a:r>
          </a:p>
          <a:p>
            <a:endParaRPr lang="pt-BR" dirty="0" smtClean="0"/>
          </a:p>
          <a:p>
            <a:r>
              <a:rPr lang="pt-BR" dirty="0" smtClean="0"/>
              <a:t>Onde posso comprar um terno em Logan?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80012" y="4821434"/>
            <a:ext cx="194421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4355976" y="2132856"/>
            <a:ext cx="2520280" cy="6370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828" y="380699"/>
            <a:ext cx="8877672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pt-BR" b="1" smtClean="0"/>
              <a:t>Objetos diretos </a:t>
            </a:r>
            <a:r>
              <a:rPr lang="pt-BR" smtClean="0"/>
              <a:t>podem ser substituídos por </a:t>
            </a:r>
            <a:r>
              <a:rPr lang="pt-BR" b="1" smtClean="0"/>
              <a:t>pronomes: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74294"/>
            <a:ext cx="7848872" cy="1296843"/>
          </a:xfrm>
        </p:spPr>
        <p:txBody>
          <a:bodyPr/>
          <a:lstStyle/>
          <a:p>
            <a:endParaRPr lang="pt-BR" smtClean="0"/>
          </a:p>
          <a:p>
            <a:pPr marL="0" indent="0">
              <a:buNone/>
            </a:pPr>
            <a:r>
              <a:rPr lang="pt-BR" smtClean="0"/>
              <a:t>O professor quer ajudar a nossa turma.</a:t>
            </a:r>
          </a:p>
          <a:p>
            <a:endParaRPr lang="pt-BR" smtClean="0"/>
          </a:p>
          <a:p>
            <a:pPr marL="0" indent="0">
              <a:buNone/>
            </a:pPr>
            <a:endParaRPr lang="pt-BR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004048" y="2871137"/>
            <a:ext cx="0" cy="629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76056" y="5589240"/>
            <a:ext cx="0" cy="629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611560" y="4277326"/>
            <a:ext cx="7848872" cy="1296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quer ajudar o Joaquim.</a:t>
            </a:r>
          </a:p>
          <a:p>
            <a:endParaRPr lang="pt-BR" dirty="0" smtClean="0"/>
          </a:p>
          <a:p>
            <a:pPr marL="0" indent="0">
              <a:buFont typeface="Arial" pitchFamily="34" charset="0"/>
              <a:buNone/>
            </a:pPr>
            <a:endParaRPr lang="pt-BR" dirty="0" smtClean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35996" y="3491153"/>
            <a:ext cx="936104" cy="660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smtClean="0"/>
              <a:t>nós</a:t>
            </a:r>
            <a:endParaRPr lang="en-US" sz="36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652120" y="3821170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6307669" y="3457966"/>
            <a:ext cx="936104" cy="660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/>
              <a:t>nos</a:t>
            </a:r>
            <a:endParaRPr lang="en-US" sz="3600" b="1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624664" y="6136821"/>
            <a:ext cx="936104" cy="660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dirty="0" smtClean="0"/>
              <a:t>ele</a:t>
            </a:r>
            <a:endParaRPr lang="en-US" sz="36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508104" y="6466838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 txBox="1">
            <a:spLocks/>
          </p:cNvSpPr>
          <p:nvPr/>
        </p:nvSpPr>
        <p:spPr>
          <a:xfrm>
            <a:off x="6408204" y="6116434"/>
            <a:ext cx="936104" cy="660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/>
              <a:t>o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2325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3" grpId="0" build="p"/>
      <p:bldP spid="16" grpId="0"/>
      <p:bldP spid="17" grpId="0"/>
      <p:bldP spid="22" grpId="0"/>
      <p:bldP spid="2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" y="520370"/>
            <a:ext cx="8877672" cy="1143000"/>
          </a:xfrm>
        </p:spPr>
        <p:txBody>
          <a:bodyPr>
            <a:normAutofit/>
          </a:bodyPr>
          <a:lstStyle/>
          <a:p>
            <a:pPr algn="just"/>
            <a:r>
              <a:rPr lang="pt-BR" b="1" smtClean="0"/>
              <a:t>Agora observe as seguintes frases:</a:t>
            </a:r>
            <a:endParaRPr lang="pt-B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576825"/>
            <a:ext cx="7848872" cy="1296843"/>
          </a:xfrm>
        </p:spPr>
        <p:txBody>
          <a:bodyPr/>
          <a:lstStyle/>
          <a:p>
            <a:endParaRPr lang="pt-BR" dirty="0" smtClean="0"/>
          </a:p>
          <a:p>
            <a:pPr marL="0" indent="0">
              <a:buNone/>
            </a:pPr>
            <a:r>
              <a:rPr lang="pt-BR" dirty="0" smtClean="0"/>
              <a:t>B. O professor quer ajudar </a:t>
            </a:r>
            <a:r>
              <a:rPr lang="pt-BR" b="1" dirty="0" smtClean="0"/>
              <a:t>a nossa turma.</a:t>
            </a:r>
          </a:p>
          <a:p>
            <a:endParaRPr lang="pt-BR" dirty="0" smtClean="0"/>
          </a:p>
          <a:p>
            <a:pPr marL="0" indent="0">
              <a:buNone/>
            </a:pPr>
            <a:endParaRPr lang="pt-BR" dirty="0" smtClean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60" y="1628800"/>
            <a:ext cx="7848872" cy="1296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A. O professor ajuda </a:t>
            </a:r>
            <a:r>
              <a:rPr lang="pt-BR" b="1" dirty="0" smtClean="0"/>
              <a:t>a nossa turma.</a:t>
            </a:r>
          </a:p>
          <a:p>
            <a:endParaRPr lang="pt-BR" dirty="0" smtClean="0"/>
          </a:p>
          <a:p>
            <a:pPr marL="0" indent="0">
              <a:buFont typeface="Arial" pitchFamily="34" charset="0"/>
              <a:buNone/>
            </a:pPr>
            <a:endParaRPr lang="pt-BR" dirty="0" smtClean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3031" y="2268588"/>
            <a:ext cx="7848872" cy="1296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pPr marL="0" indent="0">
              <a:buFont typeface="Arial" pitchFamily="34" charset="0"/>
              <a:buNone/>
            </a:pPr>
            <a:r>
              <a:rPr lang="pt-BR" dirty="0"/>
              <a:t> </a:t>
            </a:r>
            <a:r>
              <a:rPr lang="pt-BR" dirty="0" smtClean="0"/>
              <a:t>  </a:t>
            </a:r>
            <a:r>
              <a:rPr lang="pt-BR" i="1" dirty="0" smtClean="0"/>
              <a:t> O professor </a:t>
            </a:r>
            <a:r>
              <a:rPr lang="pt-BR" b="1" i="1" dirty="0" smtClean="0"/>
              <a:t>nos</a:t>
            </a:r>
            <a:r>
              <a:rPr lang="pt-BR" i="1" dirty="0" smtClean="0"/>
              <a:t> ajuda.</a:t>
            </a:r>
          </a:p>
          <a:p>
            <a:pPr marL="0" indent="0">
              <a:buFont typeface="Arial" pitchFamily="34" charset="0"/>
              <a:buNone/>
            </a:pPr>
            <a:endParaRPr lang="pt-BR" dirty="0" smtClean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23528" y="4205219"/>
            <a:ext cx="7848872" cy="1296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pPr marL="0" indent="0">
              <a:buFont typeface="Arial" pitchFamily="34" charset="0"/>
              <a:buNone/>
            </a:pPr>
            <a:r>
              <a:rPr lang="pt-BR" dirty="0"/>
              <a:t> </a:t>
            </a:r>
            <a:r>
              <a:rPr lang="pt-BR" dirty="0" smtClean="0"/>
              <a:t>   </a:t>
            </a:r>
            <a:r>
              <a:rPr lang="pt-BR" i="1" dirty="0" smtClean="0"/>
              <a:t>O professor quer </a:t>
            </a:r>
            <a:r>
              <a:rPr lang="pt-BR" b="1" i="1" dirty="0" smtClean="0"/>
              <a:t>nos</a:t>
            </a:r>
            <a:r>
              <a:rPr lang="pt-BR" i="1" dirty="0" smtClean="0"/>
              <a:t> ajudar.</a:t>
            </a:r>
          </a:p>
          <a:p>
            <a:pPr marL="0" indent="0">
              <a:buFont typeface="Arial" pitchFamily="34" charset="0"/>
              <a:buNone/>
            </a:pPr>
            <a:endParaRPr lang="pt-BR" dirty="0" smtClean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843808" y="1617027"/>
            <a:ext cx="7272808" cy="5116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b="1" dirty="0" smtClean="0">
                <a:solidFill>
                  <a:srgbClr val="FF0000"/>
                </a:solidFill>
              </a:rPr>
              <a:t>Qual é a maior diferença entre A e B?</a:t>
            </a:r>
          </a:p>
          <a:p>
            <a:pPr marL="0" indent="0">
              <a:buFont typeface="Arial" pitchFamily="34" charset="0"/>
              <a:buNone/>
            </a:pPr>
            <a:endParaRPr lang="pt-BR" dirty="0" smtClean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23528" y="5502062"/>
            <a:ext cx="8424936" cy="807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100" b="1" dirty="0" smtClean="0">
                <a:solidFill>
                  <a:srgbClr val="FF0000"/>
                </a:solidFill>
              </a:rPr>
              <a:t>Em A, temos um verbo: </a:t>
            </a:r>
            <a:r>
              <a:rPr lang="pt-BR" sz="2100" b="1" i="1" dirty="0" smtClean="0">
                <a:solidFill>
                  <a:srgbClr val="FF0000"/>
                </a:solidFill>
              </a:rPr>
              <a:t>ajudar</a:t>
            </a:r>
            <a:r>
              <a:rPr lang="pt-BR" sz="2100" b="1" dirty="0" smtClean="0">
                <a:solidFill>
                  <a:srgbClr val="FF0000"/>
                </a:solidFill>
              </a:rPr>
              <a:t>. O pronome vem </a:t>
            </a:r>
            <a:r>
              <a:rPr lang="pt-BR" sz="2100" b="1" u="sng" dirty="0" smtClean="0">
                <a:solidFill>
                  <a:srgbClr val="FF0000"/>
                </a:solidFill>
              </a:rPr>
              <a:t>antes</a:t>
            </a:r>
            <a:r>
              <a:rPr lang="pt-BR" sz="2100" b="1" dirty="0" smtClean="0">
                <a:solidFill>
                  <a:srgbClr val="FF0000"/>
                </a:solidFill>
              </a:rPr>
              <a:t> do verbo: </a:t>
            </a:r>
            <a:r>
              <a:rPr lang="pt-BR" sz="2100" b="1" i="1" dirty="0" smtClean="0">
                <a:solidFill>
                  <a:srgbClr val="002060"/>
                </a:solidFill>
              </a:rPr>
              <a:t>nos</a:t>
            </a:r>
            <a:r>
              <a:rPr lang="pt-BR" sz="2100" b="1" i="1" dirty="0" smtClean="0">
                <a:solidFill>
                  <a:srgbClr val="FF0000"/>
                </a:solidFill>
              </a:rPr>
              <a:t> ajudar.</a:t>
            </a:r>
          </a:p>
          <a:p>
            <a:pPr marL="0" indent="0">
              <a:buNone/>
            </a:pPr>
            <a:endParaRPr lang="pt-BR" b="1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pt-BR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323528" y="6260326"/>
            <a:ext cx="8321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rgbClr val="FF0000"/>
                </a:solidFill>
              </a:rPr>
              <a:t>Em B, temos dois verbos: </a:t>
            </a:r>
            <a:r>
              <a:rPr lang="pt-BR" b="1" i="1" dirty="0">
                <a:solidFill>
                  <a:srgbClr val="FF0000"/>
                </a:solidFill>
              </a:rPr>
              <a:t>querer ajudar</a:t>
            </a:r>
            <a:r>
              <a:rPr lang="pt-BR" b="1" dirty="0">
                <a:solidFill>
                  <a:srgbClr val="FF0000"/>
                </a:solidFill>
              </a:rPr>
              <a:t>. O pronome vem </a:t>
            </a:r>
            <a:r>
              <a:rPr lang="pt-BR" b="1" i="1" dirty="0">
                <a:solidFill>
                  <a:srgbClr val="FF0000"/>
                </a:solidFill>
              </a:rPr>
              <a:t>entre</a:t>
            </a:r>
            <a:r>
              <a:rPr lang="pt-BR" b="1" dirty="0">
                <a:solidFill>
                  <a:srgbClr val="FF0000"/>
                </a:solidFill>
              </a:rPr>
              <a:t> os verbos:</a:t>
            </a:r>
          </a:p>
          <a:p>
            <a:r>
              <a:rPr lang="pt-BR" b="1" i="1" dirty="0">
                <a:solidFill>
                  <a:srgbClr val="FF0000"/>
                </a:solidFill>
              </a:rPr>
              <a:t>quer </a:t>
            </a:r>
            <a:r>
              <a:rPr lang="pt-BR" b="1" i="1" dirty="0">
                <a:solidFill>
                  <a:srgbClr val="002060"/>
                </a:solidFill>
              </a:rPr>
              <a:t>nos</a:t>
            </a:r>
            <a:r>
              <a:rPr lang="pt-BR" b="1" i="1" dirty="0">
                <a:solidFill>
                  <a:srgbClr val="FF0000"/>
                </a:solidFill>
              </a:rPr>
              <a:t> ajudar.</a:t>
            </a:r>
          </a:p>
        </p:txBody>
      </p:sp>
    </p:spTree>
    <p:extLst>
      <p:ext uri="{BB962C8B-B14F-4D97-AF65-F5344CB8AC3E}">
        <p14:creationId xmlns:p14="http://schemas.microsoft.com/office/powerpoint/2010/main" val="41621966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6" grpId="0"/>
      <p:bldP spid="27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pt-BR" b="1" dirty="0" smtClean="0">
                <a:solidFill>
                  <a:srgbClr val="FF0000"/>
                </a:solidFill>
              </a:rPr>
              <a:t>Locuções verbais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1656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b="1" dirty="0"/>
              <a:t>q</a:t>
            </a:r>
            <a:r>
              <a:rPr lang="pt-BR" b="1" dirty="0" smtClean="0"/>
              <a:t>uerer ajudar </a:t>
            </a:r>
            <a:r>
              <a:rPr lang="pt-BR" dirty="0" smtClean="0"/>
              <a:t>é uma </a:t>
            </a:r>
            <a:r>
              <a:rPr lang="pt-BR" b="1" u="sng" dirty="0" smtClean="0"/>
              <a:t>locução verbal</a:t>
            </a:r>
            <a:r>
              <a:rPr lang="pt-BR" dirty="0" smtClean="0"/>
              <a:t>, i.e., é composta por dois verbos em que o primeiro é conjugado e o segundo está no infinitivo: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2843808" y="3284984"/>
            <a:ext cx="525658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i="1" dirty="0" smtClean="0"/>
              <a:t>Eu </a:t>
            </a:r>
            <a:r>
              <a:rPr lang="pt-BR" b="1" i="1" dirty="0" smtClean="0"/>
              <a:t>quero ajudar </a:t>
            </a:r>
            <a:r>
              <a:rPr lang="pt-BR" i="1" dirty="0" smtClean="0"/>
              <a:t>meus alunos.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0" y="4063082"/>
            <a:ext cx="2483768" cy="51804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b="1" dirty="0" smtClean="0"/>
              <a:t>Assim como:</a:t>
            </a:r>
            <a:endParaRPr lang="pt-BR" dirty="0" smtClean="0"/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218202" y="5129212"/>
            <a:ext cx="8674278" cy="16121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/>
              <a:t>i</a:t>
            </a:r>
            <a:r>
              <a:rPr lang="pt-BR" dirty="0" smtClean="0"/>
              <a:t>r comprar </a:t>
            </a:r>
            <a:r>
              <a:rPr lang="pt-BR" dirty="0" smtClean="0">
                <a:sym typeface="Wingdings" panose="05000000000000000000" pitchFamily="2" charset="2"/>
              </a:rPr>
              <a:t> </a:t>
            </a:r>
            <a:r>
              <a:rPr lang="pt-BR" i="1" dirty="0" smtClean="0">
                <a:sym typeface="Wingdings" panose="05000000000000000000" pitchFamily="2" charset="2"/>
              </a:rPr>
              <a:t>Eu </a:t>
            </a:r>
            <a:r>
              <a:rPr lang="pt-BR" b="1" i="1" dirty="0" smtClean="0">
                <a:sym typeface="Wingdings" panose="05000000000000000000" pitchFamily="2" charset="2"/>
              </a:rPr>
              <a:t>vou comprar </a:t>
            </a:r>
            <a:r>
              <a:rPr lang="pt-BR" i="1" dirty="0" smtClean="0">
                <a:sym typeface="Wingdings" panose="05000000000000000000" pitchFamily="2" charset="2"/>
              </a:rPr>
              <a:t>um carro novo</a:t>
            </a:r>
            <a:r>
              <a:rPr lang="pt-BR" dirty="0" smtClean="0">
                <a:sym typeface="Wingdings" panose="05000000000000000000" pitchFamily="2" charset="2"/>
              </a:rPr>
              <a:t>.</a:t>
            </a:r>
            <a:endParaRPr lang="pt-BR" dirty="0" smtClean="0"/>
          </a:p>
          <a:p>
            <a:pPr marL="0" indent="0">
              <a:buFont typeface="Arial" pitchFamily="34" charset="0"/>
              <a:buNone/>
            </a:pPr>
            <a:r>
              <a:rPr lang="pt-BR" dirty="0" smtClean="0"/>
              <a:t>saber tocar </a:t>
            </a:r>
            <a:r>
              <a:rPr lang="pt-BR" dirty="0" smtClean="0">
                <a:sym typeface="Wingdings" panose="05000000000000000000" pitchFamily="2" charset="2"/>
              </a:rPr>
              <a:t> </a:t>
            </a:r>
            <a:r>
              <a:rPr lang="pt-BR" i="1" dirty="0" smtClean="0">
                <a:sym typeface="Wingdings" panose="05000000000000000000" pitchFamily="2" charset="2"/>
              </a:rPr>
              <a:t>O João não </a:t>
            </a:r>
            <a:r>
              <a:rPr lang="pt-BR" b="1" i="1" dirty="0" smtClean="0">
                <a:sym typeface="Wingdings" panose="05000000000000000000" pitchFamily="2" charset="2"/>
              </a:rPr>
              <a:t>sabe tocar </a:t>
            </a:r>
            <a:r>
              <a:rPr lang="pt-BR" i="1" dirty="0" smtClean="0">
                <a:sym typeface="Wingdings" panose="05000000000000000000" pitchFamily="2" charset="2"/>
              </a:rPr>
              <a:t>piano</a:t>
            </a:r>
            <a:r>
              <a:rPr lang="pt-BR" dirty="0" smtClean="0">
                <a:sym typeface="Wingdings" panose="05000000000000000000" pitchFamily="2" charset="2"/>
              </a:rPr>
              <a:t>.</a:t>
            </a:r>
            <a:endParaRPr lang="pt-BR" dirty="0" smtClean="0"/>
          </a:p>
          <a:p>
            <a:pPr marL="0" indent="0">
              <a:buFont typeface="Arial" pitchFamily="34" charset="0"/>
              <a:buNone/>
            </a:pPr>
            <a:r>
              <a:rPr lang="pt-BR" dirty="0"/>
              <a:t>p</a:t>
            </a:r>
            <a:r>
              <a:rPr lang="pt-BR" dirty="0" smtClean="0"/>
              <a:t>oder jogar </a:t>
            </a:r>
            <a:r>
              <a:rPr lang="pt-BR" dirty="0" smtClean="0">
                <a:sym typeface="Wingdings" panose="05000000000000000000" pitchFamily="2" charset="2"/>
              </a:rPr>
              <a:t> </a:t>
            </a:r>
            <a:r>
              <a:rPr lang="pt-BR" i="1" dirty="0" smtClean="0">
                <a:sym typeface="Wingdings" panose="05000000000000000000" pitchFamily="2" charset="2"/>
              </a:rPr>
              <a:t>Nós não </a:t>
            </a:r>
            <a:r>
              <a:rPr lang="pt-BR" b="1" i="1" dirty="0" smtClean="0">
                <a:sym typeface="Wingdings" panose="05000000000000000000" pitchFamily="2" charset="2"/>
              </a:rPr>
              <a:t>podemos jogar </a:t>
            </a:r>
            <a:r>
              <a:rPr lang="pt-BR" i="1" dirty="0" smtClean="0">
                <a:sym typeface="Wingdings" panose="05000000000000000000" pitchFamily="2" charset="2"/>
              </a:rPr>
              <a:t>futebol hoje</a:t>
            </a:r>
            <a:r>
              <a:rPr lang="pt-BR" b="1" dirty="0" smtClean="0">
                <a:sym typeface="Wingdings" panose="05000000000000000000" pitchFamily="2" charset="2"/>
              </a:rPr>
              <a:t>.</a:t>
            </a:r>
            <a:endParaRPr lang="pt-BR" dirty="0" smtClean="0"/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91706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4380" y="1124744"/>
            <a:ext cx="8435280" cy="16561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t-BR" dirty="0" smtClean="0"/>
              <a:t>Quando o objeto direto vem após </a:t>
            </a:r>
            <a:r>
              <a:rPr lang="pt-BR" b="1" dirty="0" smtClean="0"/>
              <a:t>uma locução verbal</a:t>
            </a:r>
            <a:r>
              <a:rPr lang="pt-BR" dirty="0" smtClean="0"/>
              <a:t>, i.e., após uma forma no infinitivo, sua forma pronominal vem normalmente </a:t>
            </a:r>
            <a:r>
              <a:rPr lang="pt-BR" b="1" dirty="0" smtClean="0"/>
              <a:t>entre</a:t>
            </a:r>
            <a:r>
              <a:rPr lang="pt-BR" dirty="0" smtClean="0"/>
              <a:t> os dois verbos: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1691680" y="4653136"/>
            <a:ext cx="4939698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</a:t>
            </a:r>
            <a:r>
              <a:rPr lang="pt-BR" dirty="0" smtClean="0">
                <a:solidFill>
                  <a:srgbClr val="FF0000"/>
                </a:solidFill>
              </a:rPr>
              <a:t>quer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002060"/>
                </a:solidFill>
              </a:rPr>
              <a:t>nos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ajudar.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1547664" y="3933056"/>
            <a:ext cx="6408712" cy="6103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</a:t>
            </a:r>
            <a:r>
              <a:rPr lang="pt-BR" dirty="0" smtClean="0">
                <a:solidFill>
                  <a:srgbClr val="FF0000"/>
                </a:solidFill>
              </a:rPr>
              <a:t>quer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ajudar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smtClean="0">
                <a:solidFill>
                  <a:srgbClr val="002060"/>
                </a:solidFill>
              </a:rPr>
              <a:t>a nossa turma.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23035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457" y="290064"/>
            <a:ext cx="8748464" cy="1774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smtClean="0"/>
              <a:t>Quando o objeto direto é uma das 3ªs pessoas (</a:t>
            </a:r>
            <a:r>
              <a:rPr lang="pt-BR" i="1" dirty="0" smtClean="0"/>
              <a:t>ele, ela, eles, elas</a:t>
            </a:r>
            <a:r>
              <a:rPr lang="pt-BR" dirty="0" smtClean="0"/>
              <a:t>) os pronomes objetos (</a:t>
            </a:r>
            <a:r>
              <a:rPr lang="pt-BR" i="1" dirty="0" smtClean="0"/>
              <a:t>o, a, os, as</a:t>
            </a:r>
            <a:r>
              <a:rPr lang="pt-BR" dirty="0" smtClean="0"/>
              <a:t>) </a:t>
            </a:r>
            <a:r>
              <a:rPr lang="pt-BR" b="1" dirty="0" smtClean="0">
                <a:solidFill>
                  <a:srgbClr val="FF0000"/>
                </a:solidFill>
              </a:rPr>
              <a:t>NÃO</a:t>
            </a:r>
            <a:r>
              <a:rPr lang="pt-BR" dirty="0" smtClean="0"/>
              <a:t> vêm entre os verbos: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08430" y="2602668"/>
            <a:ext cx="4939698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</a:t>
            </a:r>
            <a:r>
              <a:rPr lang="pt-BR" dirty="0" smtClean="0">
                <a:solidFill>
                  <a:srgbClr val="FF0000"/>
                </a:solidFill>
              </a:rPr>
              <a:t>ajuda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002060"/>
                </a:solidFill>
              </a:rPr>
              <a:t>o Joaquim</a:t>
            </a:r>
            <a:r>
              <a:rPr lang="pt-BR" dirty="0"/>
              <a:t>.</a:t>
            </a:r>
            <a:endParaRPr lang="pt-BR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23528" y="4581128"/>
            <a:ext cx="6408712" cy="61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</a:t>
            </a:r>
            <a:r>
              <a:rPr lang="pt-BR" dirty="0" smtClean="0">
                <a:solidFill>
                  <a:srgbClr val="FF0000"/>
                </a:solidFill>
              </a:rPr>
              <a:t>quer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ajudar </a:t>
            </a:r>
            <a:r>
              <a:rPr lang="pt-BR" dirty="0" smtClean="0">
                <a:solidFill>
                  <a:srgbClr val="002060"/>
                </a:solidFill>
              </a:rPr>
              <a:t>o Joaquim.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23528" y="3140968"/>
            <a:ext cx="4939698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</a:t>
            </a:r>
            <a:r>
              <a:rPr lang="pt-BR" dirty="0" smtClean="0">
                <a:solidFill>
                  <a:srgbClr val="002060"/>
                </a:solidFill>
              </a:rPr>
              <a:t>o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ajuda.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323528" y="5191508"/>
            <a:ext cx="6408712" cy="61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trike="sngStrike" dirty="0" smtClean="0"/>
              <a:t>O professor </a:t>
            </a:r>
            <a:r>
              <a:rPr lang="pt-BR" strike="sngStrike" dirty="0" smtClean="0">
                <a:solidFill>
                  <a:srgbClr val="FF0000"/>
                </a:solidFill>
              </a:rPr>
              <a:t>quer</a:t>
            </a:r>
            <a:r>
              <a:rPr lang="pt-BR" strike="sngStrike" dirty="0" smtClean="0"/>
              <a:t> </a:t>
            </a:r>
            <a:r>
              <a:rPr lang="pt-BR" strike="sngStrike" dirty="0" smtClean="0">
                <a:solidFill>
                  <a:srgbClr val="002060"/>
                </a:solidFill>
              </a:rPr>
              <a:t>o </a:t>
            </a:r>
            <a:r>
              <a:rPr lang="pt-BR" strike="sngStrike" dirty="0" smtClean="0">
                <a:solidFill>
                  <a:srgbClr val="FF0000"/>
                </a:solidFill>
              </a:rPr>
              <a:t>ajudar.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pic>
        <p:nvPicPr>
          <p:cNvPr id="1028" name="Picture 4" descr="http://images.clipartlogo.com/files/images/40/408205/sign-green-icon-mark-outline-symbol-check-tag_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169076"/>
            <a:ext cx="522761" cy="4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4"/>
          <p:cNvSpPr txBox="1">
            <a:spLocks/>
          </p:cNvSpPr>
          <p:nvPr/>
        </p:nvSpPr>
        <p:spPr>
          <a:xfrm>
            <a:off x="4134980" y="5949280"/>
            <a:ext cx="4939698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Estrutura incorreta. Há uma locução verbal e o objeto está na 3ª pessoa (o Joaquim </a:t>
            </a:r>
            <a:r>
              <a:rPr lang="pt-BR" dirty="0" smtClean="0">
                <a:sym typeface="Wingdings" panose="05000000000000000000" pitchFamily="2" charset="2"/>
              </a:rPr>
              <a:t> ele)</a:t>
            </a:r>
            <a:endParaRPr lang="pt-BR" dirty="0"/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4155087" y="3908266"/>
            <a:ext cx="4939698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Estrutura correta. Não é uma locução verbal.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33202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456" y="290064"/>
            <a:ext cx="9071543" cy="1774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mtClean="0"/>
              <a:t>Objetos diretos da 3ª pessoa </a:t>
            </a:r>
            <a:r>
              <a:rPr lang="pt-BR" i="1" smtClean="0"/>
              <a:t>o, a, os, as </a:t>
            </a:r>
            <a:r>
              <a:rPr lang="pt-BR" smtClean="0"/>
              <a:t>após uma forma infinitiva se transformam em </a:t>
            </a:r>
            <a:r>
              <a:rPr lang="pt-BR" i="1" smtClean="0">
                <a:sym typeface="Wingdings" panose="05000000000000000000" pitchFamily="2" charset="2"/>
              </a:rPr>
              <a:t>lo, la, los, las.</a:t>
            </a:r>
            <a:endParaRPr lang="pt-BR" i="1" dirty="0" smtClean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22004" y="2366056"/>
            <a:ext cx="6408712" cy="61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</a:t>
            </a:r>
            <a:r>
              <a:rPr lang="pt-BR" dirty="0" smtClean="0">
                <a:solidFill>
                  <a:srgbClr val="FF0000"/>
                </a:solidFill>
              </a:rPr>
              <a:t>quer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ajudar </a:t>
            </a:r>
            <a:r>
              <a:rPr lang="pt-BR" dirty="0" smtClean="0">
                <a:solidFill>
                  <a:srgbClr val="002060"/>
                </a:solidFill>
              </a:rPr>
              <a:t>o Joaquim.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337284" y="2923707"/>
            <a:ext cx="6408712" cy="61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trike="sngStrike" dirty="0" smtClean="0"/>
              <a:t>O professor </a:t>
            </a:r>
            <a:r>
              <a:rPr lang="pt-BR" strike="sngStrike" dirty="0" smtClean="0">
                <a:solidFill>
                  <a:srgbClr val="FF0000"/>
                </a:solidFill>
              </a:rPr>
              <a:t>quer</a:t>
            </a:r>
            <a:r>
              <a:rPr lang="pt-BR" strike="sngStrike" dirty="0" smtClean="0"/>
              <a:t> </a:t>
            </a:r>
            <a:r>
              <a:rPr lang="pt-BR" strike="sngStrike" dirty="0" smtClean="0">
                <a:solidFill>
                  <a:srgbClr val="002060"/>
                </a:solidFill>
              </a:rPr>
              <a:t>o </a:t>
            </a:r>
            <a:r>
              <a:rPr lang="pt-BR" strike="sngStrike" dirty="0" smtClean="0">
                <a:solidFill>
                  <a:srgbClr val="FF0000"/>
                </a:solidFill>
              </a:rPr>
              <a:t>ajudar.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  <p:pic>
        <p:nvPicPr>
          <p:cNvPr id="1028" name="Picture 4" descr="http://images.clipartlogo.com/files/images/40/408205/sign-green-icon-mark-outline-symbol-check-tag_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46612"/>
            <a:ext cx="522761" cy="48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4"/>
          <p:cNvSpPr txBox="1">
            <a:spLocks/>
          </p:cNvSpPr>
          <p:nvPr/>
        </p:nvSpPr>
        <p:spPr>
          <a:xfrm>
            <a:off x="4466687" y="3473492"/>
            <a:ext cx="4939698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Estrutura incorreta. Há uma locução verbal e o objeto é uma 3ª pessoa (o Joaquim </a:t>
            </a:r>
            <a:r>
              <a:rPr lang="pt-BR" dirty="0" smtClean="0">
                <a:sym typeface="Wingdings" panose="05000000000000000000" pitchFamily="2" charset="2"/>
              </a:rPr>
              <a:t> ele)</a:t>
            </a:r>
            <a:endParaRPr lang="pt-BR" dirty="0"/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322004" y="4599341"/>
            <a:ext cx="6408712" cy="61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pt-BR" dirty="0" smtClean="0"/>
              <a:t>O professor </a:t>
            </a:r>
            <a:r>
              <a:rPr lang="pt-BR" dirty="0" smtClean="0">
                <a:solidFill>
                  <a:srgbClr val="FF0000"/>
                </a:solidFill>
              </a:rPr>
              <a:t>quer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ajudá-</a:t>
            </a:r>
            <a:r>
              <a:rPr lang="pt-BR" dirty="0" smtClean="0">
                <a:solidFill>
                  <a:srgbClr val="002060"/>
                </a:solidFill>
              </a:rPr>
              <a:t>lo.</a:t>
            </a:r>
          </a:p>
          <a:p>
            <a:pPr marL="0" indent="0">
              <a:buFont typeface="Arial" pitchFamily="34" charset="0"/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5235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/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22997"/>
              </p:ext>
            </p:extLst>
          </p:nvPr>
        </p:nvGraphicFramePr>
        <p:xfrm>
          <a:off x="899592" y="764704"/>
          <a:ext cx="7200801" cy="50492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7381"/>
                <a:gridCol w="1517887"/>
                <a:gridCol w="5015533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 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 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b="0" dirty="0" smtClean="0">
                          <a:effectLst/>
                        </a:rPr>
                        <a:t>Após</a:t>
                      </a:r>
                      <a:r>
                        <a:rPr lang="pt-BR" sz="3600" dirty="0" smtClean="0">
                          <a:effectLst/>
                        </a:rPr>
                        <a:t> </a:t>
                      </a:r>
                      <a:r>
                        <a:rPr lang="pt-BR" sz="3600" dirty="0">
                          <a:effectLst/>
                        </a:rPr>
                        <a:t>verbo no Infinitivo</a:t>
                      </a:r>
                      <a:endParaRPr lang="pt-BR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1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Eu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dirty="0">
                          <a:effectLst/>
                        </a:rPr>
                        <a:t>me</a:t>
                      </a:r>
                      <a:endParaRPr lang="pt-BR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2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Você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dirty="0">
                          <a:effectLst/>
                        </a:rPr>
                        <a:t>te/você</a:t>
                      </a:r>
                      <a:endParaRPr lang="pt-BR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3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solidFill>
                            <a:srgbClr val="FF0000"/>
                          </a:solidFill>
                          <a:effectLst/>
                        </a:rPr>
                        <a:t>Ele</a:t>
                      </a:r>
                      <a:endParaRPr lang="pt-BR" sz="3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dirty="0">
                          <a:solidFill>
                            <a:srgbClr val="FF0000"/>
                          </a:solidFill>
                          <a:effectLst/>
                        </a:rPr>
                        <a:t>lo</a:t>
                      </a:r>
                      <a:endParaRPr lang="pt-BR" sz="3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4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solidFill>
                            <a:srgbClr val="FF0000"/>
                          </a:solidFill>
                          <a:effectLst/>
                        </a:rPr>
                        <a:t>Ela</a:t>
                      </a:r>
                      <a:endParaRPr lang="pt-BR" sz="3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958340" algn="l"/>
                        </a:tabLst>
                      </a:pPr>
                      <a:r>
                        <a:rPr lang="pt-BR" sz="3600" dirty="0">
                          <a:solidFill>
                            <a:srgbClr val="FF0000"/>
                          </a:solidFill>
                          <a:effectLst/>
                        </a:rPr>
                        <a:t>la</a:t>
                      </a:r>
                      <a:endParaRPr lang="pt-BR" sz="3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5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Nós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dirty="0">
                          <a:effectLst/>
                        </a:rPr>
                        <a:t>nos</a:t>
                      </a:r>
                      <a:endParaRPr lang="pt-BR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6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Vocês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dirty="0">
                          <a:effectLst/>
                        </a:rPr>
                        <a:t>os/vocês</a:t>
                      </a:r>
                      <a:endParaRPr lang="pt-BR" sz="3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7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solidFill>
                            <a:srgbClr val="FF0000"/>
                          </a:solidFill>
                          <a:effectLst/>
                        </a:rPr>
                        <a:t>Eles</a:t>
                      </a:r>
                      <a:endParaRPr lang="pt-BR" sz="3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dirty="0">
                          <a:solidFill>
                            <a:srgbClr val="FF0000"/>
                          </a:solidFill>
                          <a:effectLst/>
                        </a:rPr>
                        <a:t>los</a:t>
                      </a:r>
                      <a:endParaRPr lang="pt-BR" sz="3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effectLst/>
                        </a:rPr>
                        <a:t>8</a:t>
                      </a:r>
                      <a:endParaRPr lang="pt-BR" sz="3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>
                          <a:solidFill>
                            <a:srgbClr val="FF0000"/>
                          </a:solidFill>
                          <a:effectLst/>
                        </a:rPr>
                        <a:t>Elas</a:t>
                      </a:r>
                      <a:endParaRPr lang="pt-BR" sz="36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3600" dirty="0">
                          <a:solidFill>
                            <a:srgbClr val="FF0000"/>
                          </a:solidFill>
                          <a:effectLst/>
                        </a:rPr>
                        <a:t>las</a:t>
                      </a:r>
                      <a:endParaRPr lang="pt-BR" sz="3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8246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881</Words>
  <Application>Microsoft Office PowerPoint</Application>
  <PresentationFormat>On-screen Show (4:3)</PresentationFormat>
  <Paragraphs>171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Office Theme</vt:lpstr>
      <vt:lpstr>OBJETOS DIRETOS</vt:lpstr>
      <vt:lpstr>Observe as seguintes frases:</vt:lpstr>
      <vt:lpstr>Objetos diretos podem ser substituídos por pronomes:</vt:lpstr>
      <vt:lpstr>Agora observe as seguintes frases:</vt:lpstr>
      <vt:lpstr>Locuções verbais</vt:lpstr>
      <vt:lpstr>PowerPoint Presentation</vt:lpstr>
      <vt:lpstr>PowerPoint Presentation</vt:lpstr>
      <vt:lpstr>PowerPoint Presentation</vt:lpstr>
      <vt:lpstr>PowerPoint Presentation</vt:lpstr>
      <vt:lpstr>COMPARE</vt:lpstr>
      <vt:lpstr>Ela/querer encontrar/eu</vt:lpstr>
      <vt:lpstr>Eu/querer ajudar/você.</vt:lpstr>
      <vt:lpstr>PowerPoint Presentation</vt:lpstr>
      <vt:lpstr>PowerPoint Presentation</vt:lpstr>
      <vt:lpstr>PowerPoint Presentation</vt:lpstr>
      <vt:lpstr>PowerPoint Presentation</vt:lpstr>
      <vt:lpstr>O que eles vão fazer com o bolo?</vt:lpstr>
      <vt:lpstr>ORTOGRAFIA</vt:lpstr>
      <vt:lpstr>O que eles vão com o álbum do Daft Punk?</vt:lpstr>
      <vt:lpstr>PowerPoint Presentation</vt:lpstr>
      <vt:lpstr>Hora de falar!</vt:lpstr>
    </vt:vector>
  </TitlesOfParts>
  <Company>Utah State University College of HASS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Ela/querer encontrar/eu</dc:title>
  <dc:creator>LPSC Scholar</dc:creator>
  <cp:lastModifiedBy>Newton Neto</cp:lastModifiedBy>
  <cp:revision>21</cp:revision>
  <dcterms:created xsi:type="dcterms:W3CDTF">2014-03-31T16:48:49Z</dcterms:created>
  <dcterms:modified xsi:type="dcterms:W3CDTF">2014-04-03T18:03:07Z</dcterms:modified>
</cp:coreProperties>
</file>